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17"/>
  </p:notesMasterIdLst>
  <p:sldIdLst>
    <p:sldId id="256" r:id="rId3"/>
    <p:sldId id="258" r:id="rId4"/>
    <p:sldId id="450" r:id="rId5"/>
    <p:sldId id="447" r:id="rId6"/>
    <p:sldId id="451" r:id="rId7"/>
    <p:sldId id="452" r:id="rId8"/>
    <p:sldId id="448" r:id="rId9"/>
    <p:sldId id="449" r:id="rId10"/>
    <p:sldId id="453" r:id="rId11"/>
    <p:sldId id="454" r:id="rId12"/>
    <p:sldId id="455" r:id="rId13"/>
    <p:sldId id="456" r:id="rId14"/>
    <p:sldId id="457" r:id="rId15"/>
    <p:sldId id="442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1"/>
    <p:restoredTop sz="94703"/>
  </p:normalViewPr>
  <p:slideViewPr>
    <p:cSldViewPr snapToGrid="0" snapToObjects="1">
      <p:cViewPr varScale="1">
        <p:scale>
          <a:sx n="113" d="100"/>
          <a:sy n="11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FD3.res.bec.dk\B00093\Afdeling\9300\Administrationen\Direktion\Bestyrelsen%20i%20Totalbanken\N&#248;gletal%20udvikling%20TB\Udvikling%20DEF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FD3.res.bec.dk\B00093\Afdeling\9300\Administrationen\Direktion\Bestyrelsen%20i%20Totalbanken\Generalforsamlinger\Ex.%20ordin&#230;r%20generalforsamling%2020180822\Udvikling%20udl&#229;n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aktiekurs!$A$3</c:f>
              <c:strCache>
                <c:ptCount val="1"/>
                <c:pt idx="0">
                  <c:v>Udvikling aktiekurs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aktiekurs!$B$2:$G$2</c:f>
              <c:strCache>
                <c:ptCount val="6"/>
                <c:pt idx="0">
                  <c:v>Aug. 2013</c:v>
                </c:pt>
                <c:pt idx="1">
                  <c:v>Aug. 2014</c:v>
                </c:pt>
                <c:pt idx="2">
                  <c:v>Aug. 2015</c:v>
                </c:pt>
                <c:pt idx="3">
                  <c:v>Aug. 2016</c:v>
                </c:pt>
                <c:pt idx="4">
                  <c:v>Aug. 2017 </c:v>
                </c:pt>
                <c:pt idx="5">
                  <c:v>Aug. 2018</c:v>
                </c:pt>
              </c:strCache>
            </c:strRef>
          </c:cat>
          <c:val>
            <c:numRef>
              <c:f>aktiekurs!$B$3:$G$3</c:f>
              <c:numCache>
                <c:formatCode>General</c:formatCode>
                <c:ptCount val="6"/>
                <c:pt idx="0">
                  <c:v>27</c:v>
                </c:pt>
                <c:pt idx="1">
                  <c:v>37</c:v>
                </c:pt>
                <c:pt idx="2">
                  <c:v>56</c:v>
                </c:pt>
                <c:pt idx="3">
                  <c:v>41.1</c:v>
                </c:pt>
                <c:pt idx="4">
                  <c:v>70</c:v>
                </c:pt>
                <c:pt idx="5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75680"/>
        <c:axId val="90377216"/>
      </c:barChart>
      <c:catAx>
        <c:axId val="90375680"/>
        <c:scaling>
          <c:orientation val="minMax"/>
        </c:scaling>
        <c:delete val="0"/>
        <c:axPos val="b"/>
        <c:majorTickMark val="out"/>
        <c:minorTickMark val="none"/>
        <c:tickLblPos val="nextTo"/>
        <c:crossAx val="90377216"/>
        <c:crosses val="autoZero"/>
        <c:auto val="1"/>
        <c:lblAlgn val="ctr"/>
        <c:lblOffset val="100"/>
        <c:noMultiLvlLbl val="0"/>
      </c:catAx>
      <c:valAx>
        <c:axId val="9037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75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'Udvikling udlån'!$A$5</c:f>
              <c:strCache>
                <c:ptCount val="1"/>
                <c:pt idx="0">
                  <c:v>Udlånsvækst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'Udvikling udlån'!$B$4:$I$4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'Udvikling udlån'!$B$5:$I$5</c:f>
              <c:numCache>
                <c:formatCode>#,##0.0</c:formatCode>
                <c:ptCount val="8"/>
                <c:pt idx="0">
                  <c:v>-1.6</c:v>
                </c:pt>
                <c:pt idx="1">
                  <c:v>-10.3</c:v>
                </c:pt>
                <c:pt idx="2">
                  <c:v>-16.100000000000001</c:v>
                </c:pt>
                <c:pt idx="3">
                  <c:v>-0.3</c:v>
                </c:pt>
                <c:pt idx="4">
                  <c:v>-5.8</c:v>
                </c:pt>
                <c:pt idx="5">
                  <c:v>-1</c:v>
                </c:pt>
                <c:pt idx="6">
                  <c:v>4.5999999999999996</c:v>
                </c:pt>
                <c:pt idx="7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32288"/>
        <c:axId val="91133824"/>
      </c:barChart>
      <c:catAx>
        <c:axId val="9113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133824"/>
        <c:crosses val="autoZero"/>
        <c:auto val="1"/>
        <c:lblAlgn val="ctr"/>
        <c:lblOffset val="100"/>
        <c:noMultiLvlLbl val="0"/>
      </c:catAx>
      <c:valAx>
        <c:axId val="911338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91132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'Udvikling aktuel udlån kr. '!$A$3</c:f>
              <c:strCache>
                <c:ptCount val="1"/>
                <c:pt idx="0">
                  <c:v>Udvikling i udlånsbalance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'Udvikling aktuel udlån kr. '!$B$2:$K$2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'Udvikling aktuel udlån kr. '!$B$3:$K$3</c:f>
              <c:numCache>
                <c:formatCode>#,##0</c:formatCode>
                <c:ptCount val="10"/>
                <c:pt idx="0">
                  <c:v>2058</c:v>
                </c:pt>
                <c:pt idx="1">
                  <c:v>2025</c:v>
                </c:pt>
                <c:pt idx="2">
                  <c:v>1815</c:v>
                </c:pt>
                <c:pt idx="3">
                  <c:v>1523</c:v>
                </c:pt>
                <c:pt idx="4">
                  <c:v>1518</c:v>
                </c:pt>
                <c:pt idx="5">
                  <c:v>1431</c:v>
                </c:pt>
                <c:pt idx="6">
                  <c:v>1417</c:v>
                </c:pt>
                <c:pt idx="7">
                  <c:v>1481</c:v>
                </c:pt>
                <c:pt idx="8">
                  <c:v>1660</c:v>
                </c:pt>
                <c:pt idx="9">
                  <c:v>1676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59552"/>
        <c:axId val="91173632"/>
      </c:barChart>
      <c:catAx>
        <c:axId val="911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173632"/>
        <c:crosses val="autoZero"/>
        <c:auto val="1"/>
        <c:lblAlgn val="ctr"/>
        <c:lblOffset val="100"/>
        <c:noMultiLvlLbl val="0"/>
      </c:catAx>
      <c:valAx>
        <c:axId val="911736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115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'Ark1'!$A$7</c:f>
              <c:strCache>
                <c:ptCount val="1"/>
                <c:pt idx="0">
                  <c:v>Udvikling leasing portefølje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'Ark1'!$B$6:$E$6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2018-06</c:v>
                </c:pt>
              </c:strCache>
            </c:strRef>
          </c:cat>
          <c:val>
            <c:numRef>
              <c:f>'Ark1'!$B$7:$E$7</c:f>
              <c:numCache>
                <c:formatCode>#,##0</c:formatCode>
                <c:ptCount val="4"/>
                <c:pt idx="0">
                  <c:v>63973</c:v>
                </c:pt>
                <c:pt idx="1">
                  <c:v>138766</c:v>
                </c:pt>
                <c:pt idx="2">
                  <c:v>331166</c:v>
                </c:pt>
                <c:pt idx="3">
                  <c:v>439330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08320"/>
        <c:axId val="91255168"/>
      </c:barChart>
      <c:catAx>
        <c:axId val="9120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91255168"/>
        <c:crosses val="autoZero"/>
        <c:auto val="1"/>
        <c:lblAlgn val="ctr"/>
        <c:lblOffset val="100"/>
        <c:noMultiLvlLbl val="0"/>
      </c:catAx>
      <c:valAx>
        <c:axId val="91255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120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'Udvikling nye kunder '!$A$5</c:f>
              <c:strCache>
                <c:ptCount val="1"/>
                <c:pt idx="0">
                  <c:v>Antallet af nye kunder pr. år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'Udvikling nye kunder '!$B$4:$D$4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2018/06*</c:v>
                </c:pt>
              </c:strCache>
            </c:strRef>
          </c:cat>
          <c:val>
            <c:numRef>
              <c:f>'Udvikling nye kunder '!$B$5:$D$5</c:f>
              <c:numCache>
                <c:formatCode>General</c:formatCode>
                <c:ptCount val="3"/>
                <c:pt idx="0">
                  <c:v>1316</c:v>
                </c:pt>
                <c:pt idx="1">
                  <c:v>1636</c:v>
                </c:pt>
                <c:pt idx="2">
                  <c:v>1610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05472"/>
        <c:axId val="91307008"/>
      </c:barChart>
      <c:catAx>
        <c:axId val="9130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1307008"/>
        <c:crosses val="autoZero"/>
        <c:auto val="1"/>
        <c:lblAlgn val="ctr"/>
        <c:lblOffset val="100"/>
        <c:noMultiLvlLbl val="0"/>
      </c:catAx>
      <c:valAx>
        <c:axId val="9130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30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'Ark3'!$A$4</c:f>
              <c:strCache>
                <c:ptCount val="1"/>
                <c:pt idx="0">
                  <c:v>Udvikling resultat før skat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'Ark3'!$B$3:$I$3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'Ark3'!$B$4:$I$4</c:f>
              <c:numCache>
                <c:formatCode>#,##0</c:formatCode>
                <c:ptCount val="8"/>
                <c:pt idx="0">
                  <c:v>12659</c:v>
                </c:pt>
                <c:pt idx="1">
                  <c:v>-115296</c:v>
                </c:pt>
                <c:pt idx="2">
                  <c:v>-57809</c:v>
                </c:pt>
                <c:pt idx="3">
                  <c:v>10923</c:v>
                </c:pt>
                <c:pt idx="4">
                  <c:v>19332</c:v>
                </c:pt>
                <c:pt idx="5">
                  <c:v>24165</c:v>
                </c:pt>
                <c:pt idx="6">
                  <c:v>31946</c:v>
                </c:pt>
                <c:pt idx="7">
                  <c:v>39521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341952"/>
        <c:axId val="91343488"/>
      </c:barChart>
      <c:catAx>
        <c:axId val="9134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343488"/>
        <c:crosses val="autoZero"/>
        <c:auto val="1"/>
        <c:lblAlgn val="ctr"/>
        <c:lblOffset val="100"/>
        <c:noMultiLvlLbl val="0"/>
      </c:catAx>
      <c:valAx>
        <c:axId val="913434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134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'Forrentning EK f. skat'!$A$4</c:f>
              <c:strCache>
                <c:ptCount val="1"/>
                <c:pt idx="0">
                  <c:v>Egenkapitalforrentning før skat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'Forrentning EK f. skat'!$B$3:$K$3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'Forrentning EK f. skat'!$B$4:$K$4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3.8</c:v>
                </c:pt>
                <c:pt idx="2">
                  <c:v>-41.7</c:v>
                </c:pt>
                <c:pt idx="3">
                  <c:v>-28.8</c:v>
                </c:pt>
                <c:pt idx="4">
                  <c:v>4.7</c:v>
                </c:pt>
                <c:pt idx="5">
                  <c:v>7.3</c:v>
                </c:pt>
                <c:pt idx="6">
                  <c:v>8</c:v>
                </c:pt>
                <c:pt idx="7">
                  <c:v>10</c:v>
                </c:pt>
                <c:pt idx="8">
                  <c:v>11.6</c:v>
                </c:pt>
                <c:pt idx="9">
                  <c:v>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73856"/>
        <c:axId val="90875392"/>
      </c:barChart>
      <c:catAx>
        <c:axId val="9087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875392"/>
        <c:crosses val="autoZero"/>
        <c:auto val="1"/>
        <c:lblAlgn val="ctr"/>
        <c:lblOffset val="100"/>
        <c:noMultiLvlLbl val="0"/>
      </c:catAx>
      <c:valAx>
        <c:axId val="9087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7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'Fordeling udlån'!$A$4</c:f>
              <c:strCache>
                <c:ptCount val="1"/>
                <c:pt idx="0">
                  <c:v>Privat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'Fordeling udlån'!$B$3:$C$3</c:f>
              <c:numCache>
                <c:formatCode>General</c:formatCode>
                <c:ptCount val="2"/>
                <c:pt idx="0">
                  <c:v>2012</c:v>
                </c:pt>
                <c:pt idx="1">
                  <c:v>2017</c:v>
                </c:pt>
              </c:numCache>
            </c:numRef>
          </c:cat>
          <c:val>
            <c:numRef>
              <c:f>'Fordeling udlån'!$B$4:$C$4</c:f>
              <c:numCache>
                <c:formatCode>General</c:formatCode>
                <c:ptCount val="2"/>
                <c:pt idx="0">
                  <c:v>40</c:v>
                </c:pt>
                <c:pt idx="1">
                  <c:v>51</c:v>
                </c:pt>
              </c:numCache>
            </c:numRef>
          </c:val>
        </c:ser>
        <c:ser>
          <c:idx val="1"/>
          <c:order val="1"/>
          <c:tx>
            <c:strRef>
              <c:f>'Fordeling udlån'!$A$5</c:f>
              <c:strCache>
                <c:ptCount val="1"/>
                <c:pt idx="0">
                  <c:v>Erhverv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'Fordeling udlån'!$B$3:$C$3</c:f>
              <c:numCache>
                <c:formatCode>General</c:formatCode>
                <c:ptCount val="2"/>
                <c:pt idx="0">
                  <c:v>2012</c:v>
                </c:pt>
                <c:pt idx="1">
                  <c:v>2017</c:v>
                </c:pt>
              </c:numCache>
            </c:numRef>
          </c:cat>
          <c:val>
            <c:numRef>
              <c:f>'Fordeling udlån'!$B$5:$C$5</c:f>
              <c:numCache>
                <c:formatCode>General</c:formatCode>
                <c:ptCount val="2"/>
                <c:pt idx="0">
                  <c:v>60</c:v>
                </c:pt>
                <c:pt idx="1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72928"/>
        <c:axId val="90974464"/>
      </c:barChart>
      <c:catAx>
        <c:axId val="9097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974464"/>
        <c:crosses val="autoZero"/>
        <c:auto val="1"/>
        <c:lblAlgn val="ctr"/>
        <c:lblOffset val="100"/>
        <c:noMultiLvlLbl val="0"/>
      </c:catAx>
      <c:valAx>
        <c:axId val="9097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7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'Summen af store eksponering'!$A$4</c:f>
              <c:strCache>
                <c:ptCount val="1"/>
                <c:pt idx="0">
                  <c:v>Summen af store eksponeringer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'Summen af store eksponering'!$B$3:$J$3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'Summen af store eksponering'!$B$4:$J$4</c:f>
              <c:numCache>
                <c:formatCode>General</c:formatCode>
                <c:ptCount val="9"/>
                <c:pt idx="0">
                  <c:v>73.8</c:v>
                </c:pt>
                <c:pt idx="1">
                  <c:v>105.1</c:v>
                </c:pt>
                <c:pt idx="2">
                  <c:v>139.69999999999999</c:v>
                </c:pt>
                <c:pt idx="3">
                  <c:v>72</c:v>
                </c:pt>
                <c:pt idx="4">
                  <c:v>71.400000000000006</c:v>
                </c:pt>
                <c:pt idx="5">
                  <c:v>70.2</c:v>
                </c:pt>
                <c:pt idx="6">
                  <c:v>45.1</c:v>
                </c:pt>
                <c:pt idx="7">
                  <c:v>37.799999999999997</c:v>
                </c:pt>
                <c:pt idx="8">
                  <c:v>36.200000000000003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61248"/>
        <c:axId val="91063040"/>
      </c:barChart>
      <c:catAx>
        <c:axId val="9106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063040"/>
        <c:crosses val="autoZero"/>
        <c:auto val="1"/>
        <c:lblAlgn val="ctr"/>
        <c:lblOffset val="100"/>
        <c:noMultiLvlLbl val="0"/>
      </c:catAx>
      <c:valAx>
        <c:axId val="9106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6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73194-1EE3-E547-8017-AEAC54F87E7B}" type="datetimeFigureOut">
              <a:rPr lang="da-DK" smtClean="0"/>
              <a:t>22-08-2018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6668E-CDEC-E747-A5EB-F8754250C0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120859"/>
            <a:ext cx="6858000" cy="55020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 b="0" i="1" baseline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Indsæt tekst her</a:t>
            </a:r>
            <a:endParaRPr lang="en-US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447" y="1891128"/>
            <a:ext cx="6463106" cy="20124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stik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356834" y="210581"/>
            <a:ext cx="4430332" cy="65874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Stikord</a:t>
            </a:r>
            <a:endParaRPr lang="en-US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2165351 w 9144000"/>
              <a:gd name="connsiteY1" fmla="*/ 0 h 6507525"/>
              <a:gd name="connsiteX2" fmla="*/ 2165351 w 9144000"/>
              <a:gd name="connsiteY2" fmla="*/ 1050924 h 6507525"/>
              <a:gd name="connsiteX3" fmla="*/ 6978651 w 9144000"/>
              <a:gd name="connsiteY3" fmla="*/ 1050924 h 6507525"/>
              <a:gd name="connsiteX4" fmla="*/ 6978651 w 9144000"/>
              <a:gd name="connsiteY4" fmla="*/ 0 h 6507525"/>
              <a:gd name="connsiteX5" fmla="*/ 9144000 w 9144000"/>
              <a:gd name="connsiteY5" fmla="*/ 0 h 6507525"/>
              <a:gd name="connsiteX6" fmla="*/ 9144000 w 9144000"/>
              <a:gd name="connsiteY6" fmla="*/ 13062 h 6507525"/>
              <a:gd name="connsiteX7" fmla="*/ 9144000 w 9144000"/>
              <a:gd name="connsiteY7" fmla="*/ 617621 h 6507525"/>
              <a:gd name="connsiteX8" fmla="*/ 9144000 w 9144000"/>
              <a:gd name="connsiteY8" fmla="*/ 6507304 h 6507525"/>
              <a:gd name="connsiteX9" fmla="*/ 9059863 w 9144000"/>
              <a:gd name="connsiteY9" fmla="*/ 6507304 h 6507525"/>
              <a:gd name="connsiteX10" fmla="*/ 9059863 w 9144000"/>
              <a:gd name="connsiteY10" fmla="*/ 6507525 h 6507525"/>
              <a:gd name="connsiteX11" fmla="*/ 6515100 w 9144000"/>
              <a:gd name="connsiteY11" fmla="*/ 6507525 h 6507525"/>
              <a:gd name="connsiteX12" fmla="*/ 6515100 w 9144000"/>
              <a:gd name="connsiteY12" fmla="*/ 6507304 h 6507525"/>
              <a:gd name="connsiteX13" fmla="*/ 5387976 w 9144000"/>
              <a:gd name="connsiteY13" fmla="*/ 6507304 h 6507525"/>
              <a:gd name="connsiteX14" fmla="*/ 5387976 w 9144000"/>
              <a:gd name="connsiteY14" fmla="*/ 6210662 h 6507525"/>
              <a:gd name="connsiteX15" fmla="*/ 3756026 w 9144000"/>
              <a:gd name="connsiteY15" fmla="*/ 6210662 h 6507525"/>
              <a:gd name="connsiteX16" fmla="*/ 3756026 w 9144000"/>
              <a:gd name="connsiteY16" fmla="*/ 6507304 h 6507525"/>
              <a:gd name="connsiteX17" fmla="*/ 0 w 9144000"/>
              <a:gd name="connsiteY17" fmla="*/ 6507304 h 6507525"/>
              <a:gd name="connsiteX18" fmla="*/ 0 w 9144000"/>
              <a:gd name="connsiteY18" fmla="*/ 13062 h 6507525"/>
              <a:gd name="connsiteX19" fmla="*/ 1 w 9144000"/>
              <a:gd name="connsiteY19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2165351" y="0"/>
                </a:lnTo>
                <a:lnTo>
                  <a:pt x="2165351" y="1050924"/>
                </a:lnTo>
                <a:lnTo>
                  <a:pt x="6978651" y="1050924"/>
                </a:lnTo>
                <a:lnTo>
                  <a:pt x="6978651" y="0"/>
                </a:ln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12371" y="210581"/>
            <a:ext cx="7119258" cy="65874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11" name="Pladsholder til billede 10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785812 w 9144000"/>
              <a:gd name="connsiteY1" fmla="*/ 0 h 6507525"/>
              <a:gd name="connsiteX2" fmla="*/ 785812 w 9144000"/>
              <a:gd name="connsiteY2" fmla="*/ 1058863 h 6507525"/>
              <a:gd name="connsiteX3" fmla="*/ 8358187 w 9144000"/>
              <a:gd name="connsiteY3" fmla="*/ 1058863 h 6507525"/>
              <a:gd name="connsiteX4" fmla="*/ 8358187 w 9144000"/>
              <a:gd name="connsiteY4" fmla="*/ 0 h 6507525"/>
              <a:gd name="connsiteX5" fmla="*/ 9144000 w 9144000"/>
              <a:gd name="connsiteY5" fmla="*/ 0 h 6507525"/>
              <a:gd name="connsiteX6" fmla="*/ 9144000 w 9144000"/>
              <a:gd name="connsiteY6" fmla="*/ 13062 h 6507525"/>
              <a:gd name="connsiteX7" fmla="*/ 9144000 w 9144000"/>
              <a:gd name="connsiteY7" fmla="*/ 617621 h 6507525"/>
              <a:gd name="connsiteX8" fmla="*/ 9144000 w 9144000"/>
              <a:gd name="connsiteY8" fmla="*/ 6507304 h 6507525"/>
              <a:gd name="connsiteX9" fmla="*/ 9059863 w 9144000"/>
              <a:gd name="connsiteY9" fmla="*/ 6507304 h 6507525"/>
              <a:gd name="connsiteX10" fmla="*/ 9059863 w 9144000"/>
              <a:gd name="connsiteY10" fmla="*/ 6507525 h 6507525"/>
              <a:gd name="connsiteX11" fmla="*/ 6515100 w 9144000"/>
              <a:gd name="connsiteY11" fmla="*/ 6507525 h 6507525"/>
              <a:gd name="connsiteX12" fmla="*/ 6515100 w 9144000"/>
              <a:gd name="connsiteY12" fmla="*/ 6507304 h 6507525"/>
              <a:gd name="connsiteX13" fmla="*/ 5387976 w 9144000"/>
              <a:gd name="connsiteY13" fmla="*/ 6507304 h 6507525"/>
              <a:gd name="connsiteX14" fmla="*/ 5387976 w 9144000"/>
              <a:gd name="connsiteY14" fmla="*/ 6210662 h 6507525"/>
              <a:gd name="connsiteX15" fmla="*/ 3756026 w 9144000"/>
              <a:gd name="connsiteY15" fmla="*/ 6210662 h 6507525"/>
              <a:gd name="connsiteX16" fmla="*/ 3756026 w 9144000"/>
              <a:gd name="connsiteY16" fmla="*/ 6507304 h 6507525"/>
              <a:gd name="connsiteX17" fmla="*/ 0 w 9144000"/>
              <a:gd name="connsiteY17" fmla="*/ 6507304 h 6507525"/>
              <a:gd name="connsiteX18" fmla="*/ 0 w 9144000"/>
              <a:gd name="connsiteY18" fmla="*/ 13062 h 6507525"/>
              <a:gd name="connsiteX19" fmla="*/ 1 w 9144000"/>
              <a:gd name="connsiteY19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785812" y="0"/>
                </a:lnTo>
                <a:lnTo>
                  <a:pt x="785812" y="1058863"/>
                </a:lnTo>
                <a:lnTo>
                  <a:pt x="8358187" y="1058863"/>
                </a:lnTo>
                <a:lnTo>
                  <a:pt x="8358187" y="0"/>
                </a:ln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9144000 w 9144000"/>
              <a:gd name="connsiteY1" fmla="*/ 0 h 6507525"/>
              <a:gd name="connsiteX2" fmla="*/ 9144000 w 9144000"/>
              <a:gd name="connsiteY2" fmla="*/ 13062 h 6507525"/>
              <a:gd name="connsiteX3" fmla="*/ 9144000 w 9144000"/>
              <a:gd name="connsiteY3" fmla="*/ 617621 h 6507525"/>
              <a:gd name="connsiteX4" fmla="*/ 9144000 w 9144000"/>
              <a:gd name="connsiteY4" fmla="*/ 6507304 h 6507525"/>
              <a:gd name="connsiteX5" fmla="*/ 9059863 w 9144000"/>
              <a:gd name="connsiteY5" fmla="*/ 6507304 h 6507525"/>
              <a:gd name="connsiteX6" fmla="*/ 9059863 w 9144000"/>
              <a:gd name="connsiteY6" fmla="*/ 6507525 h 6507525"/>
              <a:gd name="connsiteX7" fmla="*/ 6515100 w 9144000"/>
              <a:gd name="connsiteY7" fmla="*/ 6507525 h 6507525"/>
              <a:gd name="connsiteX8" fmla="*/ 6515100 w 9144000"/>
              <a:gd name="connsiteY8" fmla="*/ 6507304 h 6507525"/>
              <a:gd name="connsiteX9" fmla="*/ 5387976 w 9144000"/>
              <a:gd name="connsiteY9" fmla="*/ 6507304 h 6507525"/>
              <a:gd name="connsiteX10" fmla="*/ 5387976 w 9144000"/>
              <a:gd name="connsiteY10" fmla="*/ 6210662 h 6507525"/>
              <a:gd name="connsiteX11" fmla="*/ 3756026 w 9144000"/>
              <a:gd name="connsiteY11" fmla="*/ 6210662 h 6507525"/>
              <a:gd name="connsiteX12" fmla="*/ 3756026 w 9144000"/>
              <a:gd name="connsiteY12" fmla="*/ 6507304 h 6507525"/>
              <a:gd name="connsiteX13" fmla="*/ 0 w 9144000"/>
              <a:gd name="connsiteY13" fmla="*/ 6507304 h 6507525"/>
              <a:gd name="connsiteX14" fmla="*/ 0 w 9144000"/>
              <a:gd name="connsiteY14" fmla="*/ 13062 h 6507525"/>
              <a:gd name="connsiteX15" fmla="*/ 1 w 9144000"/>
              <a:gd name="connsiteY15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120859"/>
            <a:ext cx="6858000" cy="55020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 b="0" i="1" baseline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Indsæt tekst her</a:t>
            </a:r>
            <a:endParaRPr lang="en-US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447" y="1891128"/>
            <a:ext cx="6463106" cy="20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0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2969"/>
            <a:ext cx="7886700" cy="170529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800" b="1" i="0" spc="-150" baseline="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Velkommen til</a:t>
            </a:r>
            <a:br>
              <a:rPr lang="da-DK" dirty="0" smtClean="0"/>
            </a:br>
            <a:r>
              <a:rPr lang="da-DK" dirty="0" smtClean="0"/>
              <a:t>indsæt tekst her</a:t>
            </a:r>
            <a:endParaRPr lang="en-US" dirty="0"/>
          </a:p>
        </p:txBody>
      </p:sp>
      <p:sp>
        <p:nvSpPr>
          <p:cNvPr id="11" name="Pladsholder til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3878266"/>
            <a:ext cx="7886700" cy="517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636363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2800" b="0" i="0" spc="0" dirty="0" smtClean="0">
                <a:latin typeface="Arial" charset="0"/>
                <a:ea typeface="Arial" charset="0"/>
                <a:cs typeface="Arial" charset="0"/>
              </a:rPr>
              <a:t>Indtast navn her</a:t>
            </a:r>
            <a:endParaRPr lang="en-US" sz="2800" b="0" i="0" spc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Pladsholder til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395787"/>
            <a:ext cx="7886700" cy="4088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rgbClr val="636363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1600" b="0" i="0" spc="0" dirty="0" smtClean="0">
                <a:latin typeface="Arial" charset="0"/>
                <a:ea typeface="Arial" charset="0"/>
                <a:cs typeface="Arial" charset="0"/>
              </a:rPr>
              <a:t>Indtast dato her</a:t>
            </a:r>
            <a:endParaRPr lang="en-US" sz="1600" b="0" i="0" spc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26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+mj-lt"/>
              <a:buAutoNum type="arabicPeriod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+mj-lt"/>
              <a:buAutoNum type="arabicPeriod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+mj-lt"/>
              <a:buAutoNum type="arabicPeriod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+mj-lt"/>
              <a:buAutoNum type="arabicPeriod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+mj-lt"/>
              <a:buAutoNum type="arabicPeriod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bul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96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 bul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628651" y="1825628"/>
            <a:ext cx="3872517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642839" y="1825628"/>
            <a:ext cx="3872517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3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 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1" y="1825628"/>
            <a:ext cx="3872516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F0000"/>
              </a:buClr>
              <a:buFont typeface="+mj-lt"/>
              <a:buAutoNum type="arabicPeriod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F0000"/>
              </a:buClr>
              <a:buFont typeface="+mj-lt"/>
              <a:buAutoNum type="arabicPeriod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buClr>
                <a:srgbClr val="FF0000"/>
              </a:buClr>
              <a:buFont typeface="+mj-lt"/>
              <a:buAutoNum type="arabicPeriod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F0000"/>
              </a:buClr>
              <a:buFont typeface="+mj-lt"/>
              <a:buAutoNum type="arabicPeriod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F0000"/>
              </a:buClr>
              <a:buFont typeface="+mj-lt"/>
              <a:buAutoNum type="arabicPeriod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0"/>
          </p:nvPr>
        </p:nvSpPr>
        <p:spPr>
          <a:xfrm>
            <a:off x="4659740" y="1825626"/>
            <a:ext cx="3855613" cy="41068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F0000"/>
              </a:buClr>
              <a:buFont typeface="+mj-lt"/>
              <a:buAutoNum type="arabicPeriod"/>
              <a:defRPr/>
            </a:lvl1pPr>
            <a:lvl2pPr marL="914400" indent="-457200">
              <a:buClr>
                <a:srgbClr val="FF0000"/>
              </a:buClr>
              <a:buFont typeface="+mj-lt"/>
              <a:buAutoNum type="arabicPeriod"/>
              <a:defRPr sz="2100"/>
            </a:lvl2pPr>
            <a:lvl3pPr marL="1257300" indent="-342900">
              <a:buClr>
                <a:srgbClr val="FF0000"/>
              </a:buClr>
              <a:buFont typeface="+mj-lt"/>
              <a:buAutoNum type="arabicPeriod"/>
              <a:defRPr sz="1800"/>
            </a:lvl3pPr>
            <a:lvl4pPr marL="1714500" indent="-342900">
              <a:buClr>
                <a:srgbClr val="FF0000"/>
              </a:buClr>
              <a:buFont typeface="+mj-lt"/>
              <a:buAutoNum type="arabicPeriod"/>
              <a:defRPr sz="1600"/>
            </a:lvl4pPr>
            <a:lvl5pPr>
              <a:buClr>
                <a:srgbClr val="FF0000"/>
              </a:buCl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508131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1" y="365126"/>
            <a:ext cx="612775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825629"/>
            <a:ext cx="6127750" cy="38639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0"/>
          </p:nvPr>
        </p:nvSpPr>
        <p:spPr>
          <a:xfrm>
            <a:off x="6040438" y="3"/>
            <a:ext cx="3103562" cy="6499225"/>
          </a:xfrm>
          <a:custGeom>
            <a:avLst/>
            <a:gdLst>
              <a:gd name="connsiteX0" fmla="*/ 0 w 3103562"/>
              <a:gd name="connsiteY0" fmla="*/ 0 h 6499225"/>
              <a:gd name="connsiteX1" fmla="*/ 3103562 w 3103562"/>
              <a:gd name="connsiteY1" fmla="*/ 0 h 6499225"/>
              <a:gd name="connsiteX2" fmla="*/ 3103562 w 3103562"/>
              <a:gd name="connsiteY2" fmla="*/ 6499225 h 6499225"/>
              <a:gd name="connsiteX3" fmla="*/ 0 w 3103562"/>
              <a:gd name="connsiteY3" fmla="*/ 6499225 h 6499225"/>
              <a:gd name="connsiteX4" fmla="*/ 0 w 3103562"/>
              <a:gd name="connsiteY4" fmla="*/ 5932489 h 6499225"/>
              <a:gd name="connsiteX5" fmla="*/ 1041400 w 3103562"/>
              <a:gd name="connsiteY5" fmla="*/ 5932489 h 6499225"/>
              <a:gd name="connsiteX6" fmla="*/ 1041400 w 3103562"/>
              <a:gd name="connsiteY6" fmla="*/ 365126 h 6499225"/>
              <a:gd name="connsiteX7" fmla="*/ 0 w 3103562"/>
              <a:gd name="connsiteY7" fmla="*/ 365126 h 649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3562" h="6499225">
                <a:moveTo>
                  <a:pt x="0" y="0"/>
                </a:moveTo>
                <a:lnTo>
                  <a:pt x="3103562" y="0"/>
                </a:lnTo>
                <a:lnTo>
                  <a:pt x="3103562" y="6499225"/>
                </a:lnTo>
                <a:lnTo>
                  <a:pt x="0" y="6499225"/>
                </a:lnTo>
                <a:lnTo>
                  <a:pt x="0" y="5932489"/>
                </a:lnTo>
                <a:lnTo>
                  <a:pt x="1041400" y="5932489"/>
                </a:lnTo>
                <a:lnTo>
                  <a:pt x="1041400" y="365126"/>
                </a:lnTo>
                <a:lnTo>
                  <a:pt x="0" y="3651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46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72969"/>
            <a:ext cx="7886700" cy="170529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800" b="1" i="0" spc="-150" baseline="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Velkommen til</a:t>
            </a:r>
            <a:br>
              <a:rPr lang="da-DK" dirty="0" smtClean="0"/>
            </a:br>
            <a:r>
              <a:rPr lang="da-DK" dirty="0" smtClean="0"/>
              <a:t>indsæt tekst her</a:t>
            </a:r>
            <a:endParaRPr lang="en-US" dirty="0"/>
          </a:p>
        </p:txBody>
      </p:sp>
      <p:sp>
        <p:nvSpPr>
          <p:cNvPr id="11" name="Pladsholder til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3878267"/>
            <a:ext cx="7886700" cy="517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636363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2800" b="0" i="0" spc="0" dirty="0" smtClean="0">
                <a:latin typeface="Arial" charset="0"/>
                <a:ea typeface="Arial" charset="0"/>
                <a:cs typeface="Arial" charset="0"/>
              </a:rPr>
              <a:t>Indtast navn her</a:t>
            </a:r>
            <a:endParaRPr lang="en-US" sz="2800" b="0" i="0" spc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Pladsholder til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4395787"/>
            <a:ext cx="7886700" cy="4088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rgbClr val="636363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da-DK" sz="1600" b="0" i="0" spc="0" dirty="0" smtClean="0">
                <a:latin typeface="Arial" charset="0"/>
                <a:ea typeface="Arial" charset="0"/>
                <a:cs typeface="Arial" charset="0"/>
              </a:rPr>
              <a:t>Indtast dato her</a:t>
            </a:r>
            <a:endParaRPr lang="en-US" sz="1600" b="0" i="0" spc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65200" y="2168526"/>
            <a:ext cx="7213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65200" y="3629028"/>
            <a:ext cx="7213600" cy="20605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0"/>
          </p:nvPr>
        </p:nvSpPr>
        <p:spPr>
          <a:xfrm>
            <a:off x="0" y="4761"/>
            <a:ext cx="9144000" cy="2959100"/>
          </a:xfrm>
          <a:custGeom>
            <a:avLst/>
            <a:gdLst>
              <a:gd name="connsiteX0" fmla="*/ 0 w 9144000"/>
              <a:gd name="connsiteY0" fmla="*/ 0 h 2959100"/>
              <a:gd name="connsiteX1" fmla="*/ 9144000 w 9144000"/>
              <a:gd name="connsiteY1" fmla="*/ 0 h 2959100"/>
              <a:gd name="connsiteX2" fmla="*/ 9144000 w 9144000"/>
              <a:gd name="connsiteY2" fmla="*/ 2959100 h 2959100"/>
              <a:gd name="connsiteX3" fmla="*/ 8483600 w 9144000"/>
              <a:gd name="connsiteY3" fmla="*/ 2959100 h 2959100"/>
              <a:gd name="connsiteX4" fmla="*/ 8483600 w 9144000"/>
              <a:gd name="connsiteY4" fmla="*/ 1912939 h 2959100"/>
              <a:gd name="connsiteX5" fmla="*/ 660400 w 9144000"/>
              <a:gd name="connsiteY5" fmla="*/ 1912939 h 2959100"/>
              <a:gd name="connsiteX6" fmla="*/ 660400 w 9144000"/>
              <a:gd name="connsiteY6" fmla="*/ 2959100 h 2959100"/>
              <a:gd name="connsiteX7" fmla="*/ 0 w 9144000"/>
              <a:gd name="connsiteY7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2959100">
                <a:moveTo>
                  <a:pt x="0" y="0"/>
                </a:moveTo>
                <a:lnTo>
                  <a:pt x="9144000" y="0"/>
                </a:lnTo>
                <a:lnTo>
                  <a:pt x="9144000" y="2959100"/>
                </a:lnTo>
                <a:lnTo>
                  <a:pt x="8483600" y="2959100"/>
                </a:lnTo>
                <a:lnTo>
                  <a:pt x="8483600" y="1912939"/>
                </a:lnTo>
                <a:lnTo>
                  <a:pt x="660400" y="1912939"/>
                </a:lnTo>
                <a:lnTo>
                  <a:pt x="660400" y="2959100"/>
                </a:lnTo>
                <a:lnTo>
                  <a:pt x="0" y="2959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6877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65200" y="365126"/>
            <a:ext cx="7213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65200" y="1825626"/>
            <a:ext cx="7213600" cy="20224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0"/>
          </p:nvPr>
        </p:nvSpPr>
        <p:spPr>
          <a:xfrm>
            <a:off x="0" y="3302000"/>
            <a:ext cx="9144000" cy="3200400"/>
          </a:xfrm>
          <a:custGeom>
            <a:avLst/>
            <a:gdLst>
              <a:gd name="connsiteX0" fmla="*/ 0 w 9144000"/>
              <a:gd name="connsiteY0" fmla="*/ 0 h 3200400"/>
              <a:gd name="connsiteX1" fmla="*/ 744538 w 9144000"/>
              <a:gd name="connsiteY1" fmla="*/ 0 h 3200400"/>
              <a:gd name="connsiteX2" fmla="*/ 744538 w 9144000"/>
              <a:gd name="connsiteY2" fmla="*/ 762000 h 3200400"/>
              <a:gd name="connsiteX3" fmla="*/ 8410575 w 9144000"/>
              <a:gd name="connsiteY3" fmla="*/ 762000 h 3200400"/>
              <a:gd name="connsiteX4" fmla="*/ 8410575 w 9144000"/>
              <a:gd name="connsiteY4" fmla="*/ 0 h 3200400"/>
              <a:gd name="connsiteX5" fmla="*/ 9144000 w 9144000"/>
              <a:gd name="connsiteY5" fmla="*/ 0 h 3200400"/>
              <a:gd name="connsiteX6" fmla="*/ 9144000 w 9144000"/>
              <a:gd name="connsiteY6" fmla="*/ 3200400 h 3200400"/>
              <a:gd name="connsiteX7" fmla="*/ 5384800 w 9144000"/>
              <a:gd name="connsiteY7" fmla="*/ 3200400 h 3200400"/>
              <a:gd name="connsiteX8" fmla="*/ 5384800 w 9144000"/>
              <a:gd name="connsiteY8" fmla="*/ 2903084 h 3200400"/>
              <a:gd name="connsiteX9" fmla="*/ 3755570 w 9144000"/>
              <a:gd name="connsiteY9" fmla="*/ 2903084 h 3200400"/>
              <a:gd name="connsiteX10" fmla="*/ 3755570 w 9144000"/>
              <a:gd name="connsiteY10" fmla="*/ 3200400 h 3200400"/>
              <a:gd name="connsiteX11" fmla="*/ 0 w 9144000"/>
              <a:gd name="connsiteY11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200400">
                <a:moveTo>
                  <a:pt x="0" y="0"/>
                </a:moveTo>
                <a:lnTo>
                  <a:pt x="744538" y="0"/>
                </a:lnTo>
                <a:lnTo>
                  <a:pt x="744538" y="762000"/>
                </a:lnTo>
                <a:lnTo>
                  <a:pt x="8410575" y="762000"/>
                </a:lnTo>
                <a:lnTo>
                  <a:pt x="8410575" y="0"/>
                </a:lnTo>
                <a:lnTo>
                  <a:pt x="9144000" y="0"/>
                </a:lnTo>
                <a:lnTo>
                  <a:pt x="9144000" y="3200400"/>
                </a:lnTo>
                <a:lnTo>
                  <a:pt x="5384800" y="3200400"/>
                </a:lnTo>
                <a:lnTo>
                  <a:pt x="5384800" y="2903084"/>
                </a:lnTo>
                <a:lnTo>
                  <a:pt x="3755570" y="2903084"/>
                </a:lnTo>
                <a:lnTo>
                  <a:pt x="3755570" y="3200400"/>
                </a:lnTo>
                <a:lnTo>
                  <a:pt x="0" y="3200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05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stik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356834" y="210581"/>
            <a:ext cx="4430332" cy="65874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Stikord</a:t>
            </a:r>
            <a:endParaRPr lang="en-US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2165351 w 9144000"/>
              <a:gd name="connsiteY1" fmla="*/ 0 h 6507525"/>
              <a:gd name="connsiteX2" fmla="*/ 2165351 w 9144000"/>
              <a:gd name="connsiteY2" fmla="*/ 1050924 h 6507525"/>
              <a:gd name="connsiteX3" fmla="*/ 6978651 w 9144000"/>
              <a:gd name="connsiteY3" fmla="*/ 1050924 h 6507525"/>
              <a:gd name="connsiteX4" fmla="*/ 6978651 w 9144000"/>
              <a:gd name="connsiteY4" fmla="*/ 0 h 6507525"/>
              <a:gd name="connsiteX5" fmla="*/ 9144000 w 9144000"/>
              <a:gd name="connsiteY5" fmla="*/ 0 h 6507525"/>
              <a:gd name="connsiteX6" fmla="*/ 9144000 w 9144000"/>
              <a:gd name="connsiteY6" fmla="*/ 13062 h 6507525"/>
              <a:gd name="connsiteX7" fmla="*/ 9144000 w 9144000"/>
              <a:gd name="connsiteY7" fmla="*/ 617621 h 6507525"/>
              <a:gd name="connsiteX8" fmla="*/ 9144000 w 9144000"/>
              <a:gd name="connsiteY8" fmla="*/ 6507304 h 6507525"/>
              <a:gd name="connsiteX9" fmla="*/ 9059863 w 9144000"/>
              <a:gd name="connsiteY9" fmla="*/ 6507304 h 6507525"/>
              <a:gd name="connsiteX10" fmla="*/ 9059863 w 9144000"/>
              <a:gd name="connsiteY10" fmla="*/ 6507525 h 6507525"/>
              <a:gd name="connsiteX11" fmla="*/ 6515100 w 9144000"/>
              <a:gd name="connsiteY11" fmla="*/ 6507525 h 6507525"/>
              <a:gd name="connsiteX12" fmla="*/ 6515100 w 9144000"/>
              <a:gd name="connsiteY12" fmla="*/ 6507304 h 6507525"/>
              <a:gd name="connsiteX13" fmla="*/ 5387976 w 9144000"/>
              <a:gd name="connsiteY13" fmla="*/ 6507304 h 6507525"/>
              <a:gd name="connsiteX14" fmla="*/ 5387976 w 9144000"/>
              <a:gd name="connsiteY14" fmla="*/ 6210662 h 6507525"/>
              <a:gd name="connsiteX15" fmla="*/ 3756026 w 9144000"/>
              <a:gd name="connsiteY15" fmla="*/ 6210662 h 6507525"/>
              <a:gd name="connsiteX16" fmla="*/ 3756026 w 9144000"/>
              <a:gd name="connsiteY16" fmla="*/ 6507304 h 6507525"/>
              <a:gd name="connsiteX17" fmla="*/ 0 w 9144000"/>
              <a:gd name="connsiteY17" fmla="*/ 6507304 h 6507525"/>
              <a:gd name="connsiteX18" fmla="*/ 0 w 9144000"/>
              <a:gd name="connsiteY18" fmla="*/ 13062 h 6507525"/>
              <a:gd name="connsiteX19" fmla="*/ 1 w 9144000"/>
              <a:gd name="connsiteY19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2165351" y="0"/>
                </a:lnTo>
                <a:lnTo>
                  <a:pt x="2165351" y="1050924"/>
                </a:lnTo>
                <a:lnTo>
                  <a:pt x="6978651" y="1050924"/>
                </a:lnTo>
                <a:lnTo>
                  <a:pt x="6978651" y="0"/>
                </a:ln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381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12371" y="210581"/>
            <a:ext cx="7119258" cy="658744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11" name="Pladsholder til billede 10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785812 w 9144000"/>
              <a:gd name="connsiteY1" fmla="*/ 0 h 6507525"/>
              <a:gd name="connsiteX2" fmla="*/ 785812 w 9144000"/>
              <a:gd name="connsiteY2" fmla="*/ 1058863 h 6507525"/>
              <a:gd name="connsiteX3" fmla="*/ 8358187 w 9144000"/>
              <a:gd name="connsiteY3" fmla="*/ 1058863 h 6507525"/>
              <a:gd name="connsiteX4" fmla="*/ 8358187 w 9144000"/>
              <a:gd name="connsiteY4" fmla="*/ 0 h 6507525"/>
              <a:gd name="connsiteX5" fmla="*/ 9144000 w 9144000"/>
              <a:gd name="connsiteY5" fmla="*/ 0 h 6507525"/>
              <a:gd name="connsiteX6" fmla="*/ 9144000 w 9144000"/>
              <a:gd name="connsiteY6" fmla="*/ 13062 h 6507525"/>
              <a:gd name="connsiteX7" fmla="*/ 9144000 w 9144000"/>
              <a:gd name="connsiteY7" fmla="*/ 617621 h 6507525"/>
              <a:gd name="connsiteX8" fmla="*/ 9144000 w 9144000"/>
              <a:gd name="connsiteY8" fmla="*/ 6507304 h 6507525"/>
              <a:gd name="connsiteX9" fmla="*/ 9059863 w 9144000"/>
              <a:gd name="connsiteY9" fmla="*/ 6507304 h 6507525"/>
              <a:gd name="connsiteX10" fmla="*/ 9059863 w 9144000"/>
              <a:gd name="connsiteY10" fmla="*/ 6507525 h 6507525"/>
              <a:gd name="connsiteX11" fmla="*/ 6515100 w 9144000"/>
              <a:gd name="connsiteY11" fmla="*/ 6507525 h 6507525"/>
              <a:gd name="connsiteX12" fmla="*/ 6515100 w 9144000"/>
              <a:gd name="connsiteY12" fmla="*/ 6507304 h 6507525"/>
              <a:gd name="connsiteX13" fmla="*/ 5387976 w 9144000"/>
              <a:gd name="connsiteY13" fmla="*/ 6507304 h 6507525"/>
              <a:gd name="connsiteX14" fmla="*/ 5387976 w 9144000"/>
              <a:gd name="connsiteY14" fmla="*/ 6210662 h 6507525"/>
              <a:gd name="connsiteX15" fmla="*/ 3756026 w 9144000"/>
              <a:gd name="connsiteY15" fmla="*/ 6210662 h 6507525"/>
              <a:gd name="connsiteX16" fmla="*/ 3756026 w 9144000"/>
              <a:gd name="connsiteY16" fmla="*/ 6507304 h 6507525"/>
              <a:gd name="connsiteX17" fmla="*/ 0 w 9144000"/>
              <a:gd name="connsiteY17" fmla="*/ 6507304 h 6507525"/>
              <a:gd name="connsiteX18" fmla="*/ 0 w 9144000"/>
              <a:gd name="connsiteY18" fmla="*/ 13062 h 6507525"/>
              <a:gd name="connsiteX19" fmla="*/ 1 w 9144000"/>
              <a:gd name="connsiteY19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785812" y="0"/>
                </a:lnTo>
                <a:lnTo>
                  <a:pt x="785812" y="1058863"/>
                </a:lnTo>
                <a:lnTo>
                  <a:pt x="8358187" y="1058863"/>
                </a:lnTo>
                <a:lnTo>
                  <a:pt x="8358187" y="0"/>
                </a:ln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136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9144000" cy="6507526"/>
          </a:xfrm>
          <a:custGeom>
            <a:avLst/>
            <a:gdLst>
              <a:gd name="connsiteX0" fmla="*/ 1 w 9144000"/>
              <a:gd name="connsiteY0" fmla="*/ 0 h 6507525"/>
              <a:gd name="connsiteX1" fmla="*/ 9144000 w 9144000"/>
              <a:gd name="connsiteY1" fmla="*/ 0 h 6507525"/>
              <a:gd name="connsiteX2" fmla="*/ 9144000 w 9144000"/>
              <a:gd name="connsiteY2" fmla="*/ 13062 h 6507525"/>
              <a:gd name="connsiteX3" fmla="*/ 9144000 w 9144000"/>
              <a:gd name="connsiteY3" fmla="*/ 617621 h 6507525"/>
              <a:gd name="connsiteX4" fmla="*/ 9144000 w 9144000"/>
              <a:gd name="connsiteY4" fmla="*/ 6507304 h 6507525"/>
              <a:gd name="connsiteX5" fmla="*/ 9059863 w 9144000"/>
              <a:gd name="connsiteY5" fmla="*/ 6507304 h 6507525"/>
              <a:gd name="connsiteX6" fmla="*/ 9059863 w 9144000"/>
              <a:gd name="connsiteY6" fmla="*/ 6507525 h 6507525"/>
              <a:gd name="connsiteX7" fmla="*/ 6515100 w 9144000"/>
              <a:gd name="connsiteY7" fmla="*/ 6507525 h 6507525"/>
              <a:gd name="connsiteX8" fmla="*/ 6515100 w 9144000"/>
              <a:gd name="connsiteY8" fmla="*/ 6507304 h 6507525"/>
              <a:gd name="connsiteX9" fmla="*/ 5387976 w 9144000"/>
              <a:gd name="connsiteY9" fmla="*/ 6507304 h 6507525"/>
              <a:gd name="connsiteX10" fmla="*/ 5387976 w 9144000"/>
              <a:gd name="connsiteY10" fmla="*/ 6210662 h 6507525"/>
              <a:gd name="connsiteX11" fmla="*/ 3756026 w 9144000"/>
              <a:gd name="connsiteY11" fmla="*/ 6210662 h 6507525"/>
              <a:gd name="connsiteX12" fmla="*/ 3756026 w 9144000"/>
              <a:gd name="connsiteY12" fmla="*/ 6507304 h 6507525"/>
              <a:gd name="connsiteX13" fmla="*/ 0 w 9144000"/>
              <a:gd name="connsiteY13" fmla="*/ 6507304 h 6507525"/>
              <a:gd name="connsiteX14" fmla="*/ 0 w 9144000"/>
              <a:gd name="connsiteY14" fmla="*/ 13062 h 6507525"/>
              <a:gd name="connsiteX15" fmla="*/ 1 w 9144000"/>
              <a:gd name="connsiteY15" fmla="*/ 13062 h 650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144000" h="6507525">
                <a:moveTo>
                  <a:pt x="1" y="0"/>
                </a:moveTo>
                <a:lnTo>
                  <a:pt x="9144000" y="0"/>
                </a:lnTo>
                <a:lnTo>
                  <a:pt x="9144000" y="13062"/>
                </a:lnTo>
                <a:lnTo>
                  <a:pt x="9144000" y="617621"/>
                </a:lnTo>
                <a:lnTo>
                  <a:pt x="9144000" y="6507304"/>
                </a:lnTo>
                <a:lnTo>
                  <a:pt x="9059863" y="6507304"/>
                </a:lnTo>
                <a:lnTo>
                  <a:pt x="9059863" y="6507525"/>
                </a:lnTo>
                <a:lnTo>
                  <a:pt x="6515100" y="6507525"/>
                </a:lnTo>
                <a:lnTo>
                  <a:pt x="6515100" y="6507304"/>
                </a:lnTo>
                <a:lnTo>
                  <a:pt x="5387976" y="6507304"/>
                </a:lnTo>
                <a:lnTo>
                  <a:pt x="5387976" y="6210662"/>
                </a:lnTo>
                <a:lnTo>
                  <a:pt x="3756026" y="6210662"/>
                </a:lnTo>
                <a:lnTo>
                  <a:pt x="3756026" y="6507304"/>
                </a:lnTo>
                <a:lnTo>
                  <a:pt x="0" y="6507304"/>
                </a:lnTo>
                <a:lnTo>
                  <a:pt x="0" y="13062"/>
                </a:lnTo>
                <a:lnTo>
                  <a:pt x="1" y="13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 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84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+mj-lt"/>
              <a:buAutoNum type="arabicPeriod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+mj-lt"/>
              <a:buAutoNum type="arabicPeriod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+mj-lt"/>
              <a:buAutoNum type="arabicPeriod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+mj-lt"/>
              <a:buAutoNum type="arabicPeriod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+mj-lt"/>
              <a:buAutoNum type="arabicPeriod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bul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8"/>
            <a:ext cx="7886700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 bul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628651" y="1825628"/>
            <a:ext cx="3872517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642851" y="1825628"/>
            <a:ext cx="3872517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nner 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1" y="1825628"/>
            <a:ext cx="3872516" cy="4106252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F0000"/>
              </a:buClr>
              <a:buFont typeface="+mj-lt"/>
              <a:buAutoNum type="arabicPeriod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F0000"/>
              </a:buClr>
              <a:buFont typeface="+mj-lt"/>
              <a:buAutoNum type="arabicPeriod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buClr>
                <a:srgbClr val="FF0000"/>
              </a:buClr>
              <a:buFont typeface="+mj-lt"/>
              <a:buAutoNum type="arabicPeriod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F0000"/>
              </a:buClr>
              <a:buFont typeface="+mj-lt"/>
              <a:buAutoNum type="arabicPeriod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F0000"/>
              </a:buClr>
              <a:buFont typeface="+mj-lt"/>
              <a:buAutoNum type="arabicPeriod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0"/>
          </p:nvPr>
        </p:nvSpPr>
        <p:spPr>
          <a:xfrm>
            <a:off x="4659740" y="1825626"/>
            <a:ext cx="3855613" cy="41068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F0000"/>
              </a:buClr>
              <a:buFont typeface="+mj-lt"/>
              <a:buAutoNum type="arabicPeriod"/>
              <a:defRPr/>
            </a:lvl1pPr>
            <a:lvl2pPr marL="914400" indent="-457200">
              <a:buClr>
                <a:srgbClr val="FF0000"/>
              </a:buClr>
              <a:buFont typeface="+mj-lt"/>
              <a:buAutoNum type="arabicPeriod"/>
              <a:defRPr sz="2100"/>
            </a:lvl2pPr>
            <a:lvl3pPr marL="1257300" indent="-342900">
              <a:buClr>
                <a:srgbClr val="FF0000"/>
              </a:buClr>
              <a:buFont typeface="+mj-lt"/>
              <a:buAutoNum type="arabicPeriod"/>
              <a:defRPr sz="1800"/>
            </a:lvl3pPr>
            <a:lvl4pPr marL="1714500" indent="-342900">
              <a:buClr>
                <a:srgbClr val="FF0000"/>
              </a:buClr>
              <a:buFont typeface="+mj-lt"/>
              <a:buAutoNum type="arabicPeriod"/>
              <a:defRPr sz="1600"/>
            </a:lvl4pPr>
            <a:lvl5pPr>
              <a:buClr>
                <a:srgbClr val="FF0000"/>
              </a:buClr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1" y="365126"/>
            <a:ext cx="612775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1" y="1825632"/>
            <a:ext cx="6127750" cy="38639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0"/>
          </p:nvPr>
        </p:nvSpPr>
        <p:spPr>
          <a:xfrm>
            <a:off x="6040438" y="5"/>
            <a:ext cx="3103562" cy="6499225"/>
          </a:xfrm>
          <a:custGeom>
            <a:avLst/>
            <a:gdLst>
              <a:gd name="connsiteX0" fmla="*/ 0 w 3103562"/>
              <a:gd name="connsiteY0" fmla="*/ 0 h 6499225"/>
              <a:gd name="connsiteX1" fmla="*/ 3103562 w 3103562"/>
              <a:gd name="connsiteY1" fmla="*/ 0 h 6499225"/>
              <a:gd name="connsiteX2" fmla="*/ 3103562 w 3103562"/>
              <a:gd name="connsiteY2" fmla="*/ 6499225 h 6499225"/>
              <a:gd name="connsiteX3" fmla="*/ 0 w 3103562"/>
              <a:gd name="connsiteY3" fmla="*/ 6499225 h 6499225"/>
              <a:gd name="connsiteX4" fmla="*/ 0 w 3103562"/>
              <a:gd name="connsiteY4" fmla="*/ 5932489 h 6499225"/>
              <a:gd name="connsiteX5" fmla="*/ 1041400 w 3103562"/>
              <a:gd name="connsiteY5" fmla="*/ 5932489 h 6499225"/>
              <a:gd name="connsiteX6" fmla="*/ 1041400 w 3103562"/>
              <a:gd name="connsiteY6" fmla="*/ 365126 h 6499225"/>
              <a:gd name="connsiteX7" fmla="*/ 0 w 3103562"/>
              <a:gd name="connsiteY7" fmla="*/ 365126 h 649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3562" h="6499225">
                <a:moveTo>
                  <a:pt x="0" y="0"/>
                </a:moveTo>
                <a:lnTo>
                  <a:pt x="3103562" y="0"/>
                </a:lnTo>
                <a:lnTo>
                  <a:pt x="3103562" y="6499225"/>
                </a:lnTo>
                <a:lnTo>
                  <a:pt x="0" y="6499225"/>
                </a:lnTo>
                <a:lnTo>
                  <a:pt x="0" y="5932489"/>
                </a:lnTo>
                <a:lnTo>
                  <a:pt x="1041400" y="5932489"/>
                </a:lnTo>
                <a:lnTo>
                  <a:pt x="1041400" y="365126"/>
                </a:lnTo>
                <a:lnTo>
                  <a:pt x="0" y="3651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65200" y="2168526"/>
            <a:ext cx="7213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65200" y="3629028"/>
            <a:ext cx="7213600" cy="20605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0"/>
          </p:nvPr>
        </p:nvSpPr>
        <p:spPr>
          <a:xfrm>
            <a:off x="0" y="4761"/>
            <a:ext cx="9144000" cy="2959100"/>
          </a:xfrm>
          <a:custGeom>
            <a:avLst/>
            <a:gdLst>
              <a:gd name="connsiteX0" fmla="*/ 0 w 9144000"/>
              <a:gd name="connsiteY0" fmla="*/ 0 h 2959100"/>
              <a:gd name="connsiteX1" fmla="*/ 9144000 w 9144000"/>
              <a:gd name="connsiteY1" fmla="*/ 0 h 2959100"/>
              <a:gd name="connsiteX2" fmla="*/ 9144000 w 9144000"/>
              <a:gd name="connsiteY2" fmla="*/ 2959100 h 2959100"/>
              <a:gd name="connsiteX3" fmla="*/ 8483600 w 9144000"/>
              <a:gd name="connsiteY3" fmla="*/ 2959100 h 2959100"/>
              <a:gd name="connsiteX4" fmla="*/ 8483600 w 9144000"/>
              <a:gd name="connsiteY4" fmla="*/ 1912939 h 2959100"/>
              <a:gd name="connsiteX5" fmla="*/ 660400 w 9144000"/>
              <a:gd name="connsiteY5" fmla="*/ 1912939 h 2959100"/>
              <a:gd name="connsiteX6" fmla="*/ 660400 w 9144000"/>
              <a:gd name="connsiteY6" fmla="*/ 2959100 h 2959100"/>
              <a:gd name="connsiteX7" fmla="*/ 0 w 9144000"/>
              <a:gd name="connsiteY7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2959100">
                <a:moveTo>
                  <a:pt x="0" y="0"/>
                </a:moveTo>
                <a:lnTo>
                  <a:pt x="9144000" y="0"/>
                </a:lnTo>
                <a:lnTo>
                  <a:pt x="9144000" y="2959100"/>
                </a:lnTo>
                <a:lnTo>
                  <a:pt x="8483600" y="2959100"/>
                </a:lnTo>
                <a:lnTo>
                  <a:pt x="8483600" y="1912939"/>
                </a:lnTo>
                <a:lnTo>
                  <a:pt x="660400" y="1912939"/>
                </a:lnTo>
                <a:lnTo>
                  <a:pt x="660400" y="2959100"/>
                </a:lnTo>
                <a:lnTo>
                  <a:pt x="0" y="29591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 og teks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65200" y="365126"/>
            <a:ext cx="7213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defRPr b="1" i="0" spc="-150">
                <a:solidFill>
                  <a:srgbClr val="636363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65200" y="1825626"/>
            <a:ext cx="7213600" cy="2022475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F31325"/>
              </a:buClr>
              <a:buFont typeface="Arial" charset="0"/>
              <a:buChar char="•"/>
              <a:defRPr>
                <a:latin typeface="Arial" charset="0"/>
                <a:ea typeface="Arial" charset="0"/>
                <a:cs typeface="Arial" charset="0"/>
              </a:defRPr>
            </a:lvl1pPr>
            <a:lvl2pPr marL="914400" indent="-457200">
              <a:buClr>
                <a:srgbClr val="F31325"/>
              </a:buClr>
              <a:buFont typeface="Arial" charset="0"/>
              <a:buChar char="•"/>
              <a:defRPr sz="2100">
                <a:latin typeface="Arial" charset="0"/>
                <a:ea typeface="Arial" charset="0"/>
                <a:cs typeface="Arial" charset="0"/>
              </a:defRPr>
            </a:lvl2pPr>
            <a:lvl3pPr marL="1371600" indent="-457200">
              <a:buClr>
                <a:srgbClr val="F31325"/>
              </a:buClr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buClr>
                <a:srgbClr val="F31325"/>
              </a:buClr>
              <a:buFont typeface="Arial" charset="0"/>
              <a:buChar char="•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buClr>
                <a:srgbClr val="F31325"/>
              </a:buClr>
              <a:buFont typeface="Arial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0"/>
          </p:nvPr>
        </p:nvSpPr>
        <p:spPr>
          <a:xfrm>
            <a:off x="0" y="3302000"/>
            <a:ext cx="9144000" cy="3200400"/>
          </a:xfrm>
          <a:custGeom>
            <a:avLst/>
            <a:gdLst>
              <a:gd name="connsiteX0" fmla="*/ 0 w 9144000"/>
              <a:gd name="connsiteY0" fmla="*/ 0 h 3200400"/>
              <a:gd name="connsiteX1" fmla="*/ 744538 w 9144000"/>
              <a:gd name="connsiteY1" fmla="*/ 0 h 3200400"/>
              <a:gd name="connsiteX2" fmla="*/ 744538 w 9144000"/>
              <a:gd name="connsiteY2" fmla="*/ 762000 h 3200400"/>
              <a:gd name="connsiteX3" fmla="*/ 8410575 w 9144000"/>
              <a:gd name="connsiteY3" fmla="*/ 762000 h 3200400"/>
              <a:gd name="connsiteX4" fmla="*/ 8410575 w 9144000"/>
              <a:gd name="connsiteY4" fmla="*/ 0 h 3200400"/>
              <a:gd name="connsiteX5" fmla="*/ 9144000 w 9144000"/>
              <a:gd name="connsiteY5" fmla="*/ 0 h 3200400"/>
              <a:gd name="connsiteX6" fmla="*/ 9144000 w 9144000"/>
              <a:gd name="connsiteY6" fmla="*/ 3200400 h 3200400"/>
              <a:gd name="connsiteX7" fmla="*/ 5384800 w 9144000"/>
              <a:gd name="connsiteY7" fmla="*/ 3200400 h 3200400"/>
              <a:gd name="connsiteX8" fmla="*/ 5384800 w 9144000"/>
              <a:gd name="connsiteY8" fmla="*/ 2903084 h 3200400"/>
              <a:gd name="connsiteX9" fmla="*/ 3755570 w 9144000"/>
              <a:gd name="connsiteY9" fmla="*/ 2903084 h 3200400"/>
              <a:gd name="connsiteX10" fmla="*/ 3755570 w 9144000"/>
              <a:gd name="connsiteY10" fmla="*/ 3200400 h 3200400"/>
              <a:gd name="connsiteX11" fmla="*/ 0 w 9144000"/>
              <a:gd name="connsiteY11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200400">
                <a:moveTo>
                  <a:pt x="0" y="0"/>
                </a:moveTo>
                <a:lnTo>
                  <a:pt x="744538" y="0"/>
                </a:lnTo>
                <a:lnTo>
                  <a:pt x="744538" y="762000"/>
                </a:lnTo>
                <a:lnTo>
                  <a:pt x="8410575" y="762000"/>
                </a:lnTo>
                <a:lnTo>
                  <a:pt x="8410575" y="0"/>
                </a:lnTo>
                <a:lnTo>
                  <a:pt x="9144000" y="0"/>
                </a:lnTo>
                <a:lnTo>
                  <a:pt x="9144000" y="3200400"/>
                </a:lnTo>
                <a:lnTo>
                  <a:pt x="5384800" y="3200400"/>
                </a:lnTo>
                <a:lnTo>
                  <a:pt x="5384800" y="2903084"/>
                </a:lnTo>
                <a:lnTo>
                  <a:pt x="3755570" y="2903084"/>
                </a:lnTo>
                <a:lnTo>
                  <a:pt x="3755570" y="3200400"/>
                </a:lnTo>
                <a:lnTo>
                  <a:pt x="0" y="3200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 smtClean="0"/>
              <a:t>Klik på ikonet for at tilføje et billede</a:t>
            </a: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43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62" r:id="rId3"/>
    <p:sldLayoutId id="2147483667" r:id="rId4"/>
    <p:sldLayoutId id="2147483665" r:id="rId5"/>
    <p:sldLayoutId id="2147483674" r:id="rId6"/>
    <p:sldLayoutId id="2147483671" r:id="rId7"/>
    <p:sldLayoutId id="2147483672" r:id="rId8"/>
    <p:sldLayoutId id="2147483673" r:id="rId9"/>
    <p:sldLayoutId id="2147483663" r:id="rId10"/>
    <p:sldLayoutId id="2147483670" r:id="rId11"/>
    <p:sldLayoutId id="21474836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54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143000" y="4120859"/>
            <a:ext cx="6858000" cy="1060744"/>
          </a:xfrm>
        </p:spPr>
        <p:txBody>
          <a:bodyPr/>
          <a:lstStyle/>
          <a:p>
            <a:pPr lvl="1"/>
            <a:r>
              <a:rPr lang="da-DK" sz="3200" dirty="0" smtClean="0"/>
              <a:t>Ex. ordinær GENERALFORSAMLING 2018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78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6425"/>
            <a:ext cx="4411133" cy="669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Lige pilforbindelse 6"/>
          <p:cNvCxnSpPr/>
          <p:nvPr/>
        </p:nvCxnSpPr>
        <p:spPr>
          <a:xfrm>
            <a:off x="541867" y="3352800"/>
            <a:ext cx="1236133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Mindre risiko i Bankens udlån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79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Kraftig nedbringelse af store engagementer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5357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Ændring af tegningsret 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Bemyndigelse </a:t>
            </a:r>
            <a:r>
              <a:rPr lang="da-DK" sz="2000" dirty="0"/>
              <a:t>til bestyrelsen til at forhøje aktiekapitalen til favørkurs med fortegningsret for bankens eksisterende aktionærer.</a:t>
            </a:r>
          </a:p>
          <a:p>
            <a:endParaRPr lang="da-DK" sz="2000" dirty="0" smtClean="0"/>
          </a:p>
          <a:p>
            <a:r>
              <a:rPr lang="da-DK" sz="2000" dirty="0" smtClean="0"/>
              <a:t>Bemyndigelse </a:t>
            </a:r>
            <a:r>
              <a:rPr lang="da-DK" sz="2000" dirty="0"/>
              <a:t>til dirigenten </a:t>
            </a:r>
          </a:p>
          <a:p>
            <a:endParaRPr lang="da-DK" sz="2000" dirty="0" smtClean="0"/>
          </a:p>
          <a:p>
            <a:r>
              <a:rPr lang="da-DK" sz="2000" dirty="0" smtClean="0"/>
              <a:t>Eventuelt </a:t>
            </a:r>
            <a:endParaRPr lang="da-DK" sz="2000" dirty="0"/>
          </a:p>
          <a:p>
            <a:pPr marL="0" indent="0">
              <a:buNone/>
            </a:pP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83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143000" y="4120858"/>
            <a:ext cx="6858000" cy="1771941"/>
          </a:xfrm>
        </p:spPr>
        <p:txBody>
          <a:bodyPr/>
          <a:lstStyle/>
          <a:p>
            <a:pPr lvl="1"/>
            <a:r>
              <a:rPr lang="da-DK" sz="3200" dirty="0" smtClean="0"/>
              <a:t>GENERALFORSAMLING 2018</a:t>
            </a:r>
          </a:p>
          <a:p>
            <a:pPr lvl="1"/>
            <a:endParaRPr lang="da-DK" sz="1600" dirty="0" smtClean="0"/>
          </a:p>
          <a:p>
            <a:pPr lvl="1"/>
            <a:r>
              <a:rPr lang="da-DK" sz="3200" i="1" dirty="0" smtClean="0"/>
              <a:t>- tak for i aften</a:t>
            </a:r>
            <a:endParaRPr lang="da-DK" sz="3200" i="1" dirty="0"/>
          </a:p>
        </p:txBody>
      </p:sp>
    </p:spTree>
    <p:extLst>
      <p:ext uri="{BB962C8B-B14F-4D97-AF65-F5344CB8AC3E}">
        <p14:creationId xmlns:p14="http://schemas.microsoft.com/office/powerpoint/2010/main" val="20486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/>
              <a:t>Ændring af tegningsret 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Bemyndigelse </a:t>
            </a:r>
            <a:r>
              <a:rPr lang="da-DK" sz="2000" dirty="0"/>
              <a:t>til bestyrelsen til at forhøje aktiekapitalen til favørkurs med fortegningsret for bankens eksisterende aktionærer.</a:t>
            </a:r>
          </a:p>
          <a:p>
            <a:endParaRPr lang="da-DK" sz="2000" dirty="0" smtClean="0"/>
          </a:p>
          <a:p>
            <a:r>
              <a:rPr lang="da-DK" sz="2000" dirty="0" smtClean="0"/>
              <a:t>Bemyndigelse </a:t>
            </a:r>
            <a:r>
              <a:rPr lang="da-DK" sz="2000" dirty="0"/>
              <a:t>til dirigenten </a:t>
            </a:r>
          </a:p>
          <a:p>
            <a:endParaRPr lang="da-DK" sz="2000" dirty="0" smtClean="0"/>
          </a:p>
          <a:p>
            <a:r>
              <a:rPr lang="da-DK" sz="2000" dirty="0" smtClean="0"/>
              <a:t>Eventuelt </a:t>
            </a:r>
            <a:endParaRPr lang="da-DK" sz="2000" dirty="0"/>
          </a:p>
          <a:p>
            <a:pPr marL="0" indent="0">
              <a:buNone/>
            </a:pP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55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Der skabes værdi for aktionærerne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04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Bankens udlån vokser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283148"/>
              </p:ext>
            </p:extLst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0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Banken øger forretningsgrundlaget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6874933" y="2658533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1. halvår 2018</a:t>
            </a:r>
            <a:endParaRPr lang="da-DK" dirty="0"/>
          </a:p>
        </p:txBody>
      </p:sp>
      <p:cxnSp>
        <p:nvCxnSpPr>
          <p:cNvPr id="6" name="Lige pilforbindelse 5"/>
          <p:cNvCxnSpPr/>
          <p:nvPr/>
        </p:nvCxnSpPr>
        <p:spPr>
          <a:xfrm flipH="1">
            <a:off x="6561667" y="3027865"/>
            <a:ext cx="448733" cy="511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9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Udvikling i Bankens leasingselskab	</a:t>
            </a:r>
            <a:endParaRPr lang="da-DK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272767"/>
              </p:ext>
            </p:extLst>
          </p:nvPr>
        </p:nvGraphicFramePr>
        <p:xfrm>
          <a:off x="361949" y="1690689"/>
          <a:ext cx="8429625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44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6-7 nye kunder pr. dag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5486400" y="5932488"/>
            <a:ext cx="3564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*2018 er estimeret tal på baggrund af 30.06.2018 tal.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3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Banken er i en god udvikling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8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Tilfredsstillende egenkapital forrentning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10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47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banken - skabelon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otalbanken 4-3 - skabelon" id="{4D8A014A-EFC8-5D4C-B01E-CF60C0DD655C}" vid="{6718BC9C-A5E7-DF46-9695-1E900F94F385}"/>
    </a:ext>
  </a:extLst>
</a:theme>
</file>

<file path=ppt/theme/theme2.xml><?xml version="1.0" encoding="utf-8"?>
<a:theme xmlns:a="http://schemas.openxmlformats.org/drawingml/2006/main" name="2_Totalbanken - skabelon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otalbanken 4-3 - skabelon" id="{4D8A014A-EFC8-5D4C-B01E-CF60C0DD655C}" vid="{6718BC9C-A5E7-DF46-9695-1E900F94F385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Totalbanken - skabelon</Template>
  <TotalTime>1691</TotalTime>
  <Words>142</Words>
  <Application>Microsoft Office PowerPoint</Application>
  <PresentationFormat>Skærmshow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Totalbanken - skabelon</vt:lpstr>
      <vt:lpstr>2_Totalbanken - skabelon</vt:lpstr>
      <vt:lpstr>PowerPoint-præsentation</vt:lpstr>
      <vt:lpstr>Dagsorden</vt:lpstr>
      <vt:lpstr>Der skabes værdi for aktionærerne</vt:lpstr>
      <vt:lpstr>Bankens udlån vokser</vt:lpstr>
      <vt:lpstr>Banken øger forretningsgrundlaget</vt:lpstr>
      <vt:lpstr>Udvikling i Bankens leasingselskab </vt:lpstr>
      <vt:lpstr>6-7 nye kunder pr. dag</vt:lpstr>
      <vt:lpstr>Banken er i en god udvikling</vt:lpstr>
      <vt:lpstr>Tilfredsstillende egenkapital forrentning</vt:lpstr>
      <vt:lpstr>PowerPoint-præsentation</vt:lpstr>
      <vt:lpstr>Mindre risiko i Bankens udlån</vt:lpstr>
      <vt:lpstr>Kraftig nedbringelse af store engagementer</vt:lpstr>
      <vt:lpstr>Dagsorden</vt:lpstr>
      <vt:lpstr>PowerPoint-præsentation</vt:lpstr>
    </vt:vector>
  </TitlesOfParts>
  <Company>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Mikael Ejrnæs</dc:creator>
  <cp:lastModifiedBy>Lone Bork Wunderlich</cp:lastModifiedBy>
  <cp:revision>95</cp:revision>
  <dcterms:created xsi:type="dcterms:W3CDTF">2017-11-03T13:03:47Z</dcterms:created>
  <dcterms:modified xsi:type="dcterms:W3CDTF">2018-08-22T20:23:16Z</dcterms:modified>
</cp:coreProperties>
</file>